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642752-2B4F-0C7C-B3BD-AC216D17E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0E2E069-760E-7386-C5F7-23E86D1669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337A949-25B0-BB64-3B04-465F5F000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F151338-FDEA-06EA-5CE6-81E42FB76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1A855B0-FEB4-E40B-9C35-8884504C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7167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C64C06-BEA1-4E3E-D263-572B1E9D5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B1C0E8-2595-D7E4-AD16-0BBF119E3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122D19-6573-D84B-506A-075621C19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E4E681-D874-14E5-0F3C-F777BD1C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E509AC-9042-EBA0-F31D-AEFDD8F5B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857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1ACC4E-CEC7-8884-ED16-3D1B077AE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C70B948-9CE4-7BDC-6493-4E692B4A6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7744194-2443-EF19-8214-C9B0E7252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1AA0EA5-2EDF-7F90-838A-7F13922CB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072C0E6-7A1F-94A5-A06C-DF0FFA2BC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1875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137DE7-253B-7F0D-FED1-CD17789C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D07A68D-F415-86DA-2DA7-F9CA7D6BA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2F06DFE-FF3A-465C-74D1-960565BBB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24ABE95-BBD4-247C-9E39-89C77AC5D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D044FDF-8612-ED1F-D880-78745183B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E648051-4E75-C6F1-805D-B2B78448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724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1A7CB9-71D5-0163-ED43-7BA243AA9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DE55D30-9AE4-5D30-7A07-959BCF020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B26296E-CD38-9A92-3204-A9E4F92E81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F6E1520-7F2E-9A2E-F6D8-A9B32E270B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6154296D-68C3-3E67-44F9-15864A86C0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0908276-FE8C-D335-BEE7-3D949CAF8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15982C7-4962-D462-5BD7-36D83295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C5EDF7F-4EF4-1DAE-EE3A-2E70642F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00791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AE0DF3-54EA-D415-A9FE-D5F152CFF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CC0F753-CF51-897D-6861-60032A9B0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04EF78E8-F76E-C137-444F-B533C66D9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ACA938A8-5496-135A-89DF-0618B34B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5582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21FBFB7-B7F7-57AD-B586-E1AF9EB3C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28447BD-4403-C90D-E47E-BBF6D8888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18CB38F-3600-A803-DE38-36B7A4657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7136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A8D5FC-1F0F-03ED-90D8-0A8769A7F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11E9249-5D96-3495-44EA-2A43A51C2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D65D752-8103-9937-0D42-471C221275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F711F30-346A-A941-AF03-8EEA615B5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85FB5DC-AA1A-827D-0AF3-32B5A41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82AEDE-F629-FBF8-0D68-3EA9E6B7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607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43956B4-E9E6-C7D4-3EF8-E537965A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E805CE95-6188-6C82-F573-753B50A59F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2F0AC8C-34EA-D2BC-51CC-08D4492F4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44017A8-B3E6-1840-37B4-A825CA4A6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2A2C97C-7035-015E-F342-30A5AC64C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A3F6FCB-53C2-FC5A-7B34-2FD9247A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9098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397F9F-1E11-EF17-20DB-6E70BBB6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AD4CB58-8549-6BA5-DD37-30320F765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BA33CB7-4BFA-3CBB-A233-BF9C0E38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BDF3D0-4A7E-2B42-FE38-41CB063E5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6B004FF-A0EA-3B8B-238F-5225042A6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734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285C4EA-0250-410C-A1F0-C0D4CB7FE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EEF2463-B409-CBFE-5665-0AA0F4AB4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968FF29-F8D0-E3BE-1BD3-1B318D3E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2EE0AC-CEF4-18F8-0266-A41FBE4C7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A882D13-C503-5F34-90FD-1F114E6AF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8543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EFB4674-1582-9F76-52E0-E45CB1DE9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ACCC7C0-F977-D050-5813-590D254F2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D22715F-59A7-133A-1CDC-361665B0C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39B43-1933-4ACA-B73E-774194B2E68D}" type="datetimeFigureOut">
              <a:rPr lang="hu-HU" smtClean="0"/>
              <a:t>2022. 10. 05.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3B9974F-B4F8-7EEC-4207-960D160C3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8BF36F1-A125-2282-74D2-2F2786603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A1158-5C0C-468B-A198-833B74B87F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98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SZENTENDRE,</a:t>
            </a:r>
            <a:br>
              <a:rPr lang="hu-HU" dirty="0"/>
            </a:br>
            <a:r>
              <a:rPr lang="hu-HU" dirty="0"/>
              <a:t>A VASÚTI VILLASOR FELETTI</a:t>
            </a:r>
            <a:br>
              <a:rPr lang="hu-HU" dirty="0"/>
            </a:br>
            <a:r>
              <a:rPr lang="hu-HU" dirty="0"/>
              <a:t>TERÜLET KÖZLEKEDÉSI HELYZETE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5936734-1E91-2B25-D1D7-CF9742ED1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>
            <a:normAutofit fontScale="85000" lnSpcReduction="20000"/>
          </a:bodyPr>
          <a:lstStyle/>
          <a:p>
            <a:r>
              <a:rPr lang="hu-HU" dirty="0"/>
              <a:t>Dr. Szele András</a:t>
            </a:r>
          </a:p>
          <a:p>
            <a:r>
              <a:rPr lang="hu-HU" dirty="0"/>
              <a:t>Építőmérnök</a:t>
            </a:r>
          </a:p>
          <a:p>
            <a:endParaRPr lang="hu-HU" dirty="0"/>
          </a:p>
          <a:p>
            <a:r>
              <a:rPr lang="hu-HU" sz="2000" dirty="0"/>
              <a:t>Kamarai szám: 13-17455</a:t>
            </a:r>
          </a:p>
          <a:p>
            <a:r>
              <a:rPr lang="hu-HU" sz="2000" dirty="0"/>
              <a:t>KÉ-K, </a:t>
            </a:r>
            <a:r>
              <a:rPr lang="hu-HU" sz="2000" dirty="0" err="1"/>
              <a:t>Tkö</a:t>
            </a:r>
            <a:r>
              <a:rPr lang="hu-HU" sz="2000" dirty="0"/>
              <a:t> tervezői jogosultság </a:t>
            </a:r>
          </a:p>
        </p:txBody>
      </p:sp>
    </p:spTree>
    <p:extLst>
      <p:ext uri="{BB962C8B-B14F-4D97-AF65-F5344CB8AC3E}">
        <p14:creationId xmlns:p14="http://schemas.microsoft.com/office/powerpoint/2010/main" val="2391095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29" y="1318306"/>
            <a:ext cx="11217728" cy="4788579"/>
          </a:xfrm>
        </p:spPr>
        <p:txBody>
          <a:bodyPr>
            <a:noAutofit/>
          </a:bodyPr>
          <a:lstStyle/>
          <a:p>
            <a:pPr algn="l"/>
            <a:r>
              <a:rPr lang="hu-HU" sz="2800" dirty="0"/>
              <a:t>• </a:t>
            </a:r>
            <a:r>
              <a:rPr lang="hu-HU" sz="2900" dirty="0"/>
              <a:t>Régóta tartó, sikertelen megoldáskeresés, sok próbálkozás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dirty="0"/>
              <a:t>a mai rendszer sok kompromisszummal ugyan, de működik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dirty="0"/>
              <a:t>konszenzus van a problémákról:</a:t>
            </a:r>
            <a:br>
              <a:rPr lang="hu-HU" sz="2900" dirty="0"/>
            </a:br>
            <a:r>
              <a:rPr lang="hu-HU" sz="2900" dirty="0"/>
              <a:t>	nagy az átmenőforgalom</a:t>
            </a:r>
            <a:br>
              <a:rPr lang="hu-HU" sz="2900" dirty="0"/>
            </a:br>
            <a:r>
              <a:rPr lang="hu-HU" sz="2900" dirty="0"/>
              <a:t>	magasak a sebességek</a:t>
            </a:r>
            <a:br>
              <a:rPr lang="hu-HU" sz="2900" dirty="0"/>
            </a:br>
            <a:r>
              <a:rPr lang="hu-HU" sz="2900" dirty="0"/>
              <a:t>	veszélyérzet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u="sng" dirty="0"/>
              <a:t>a megoldásról nincs konszenzus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dirty="0"/>
              <a:t>a lakosság és az önkormányzat is keveset tud a használt és a használni kívánt forgalomtechnikai eszközök hatásairól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b="1" dirty="0"/>
              <a:t>nem tisztázott, hogy ez egy hosszú, nehéz folyamat, a könnyű megoldások rabjai vagyunk</a:t>
            </a:r>
            <a:br>
              <a:rPr lang="hu-HU" sz="2900" dirty="0"/>
            </a:br>
            <a:r>
              <a:rPr lang="hu-HU" sz="2800" dirty="0"/>
              <a:t>• </a:t>
            </a:r>
            <a:r>
              <a:rPr lang="hu-HU" sz="2900" dirty="0"/>
              <a:t>a forgalom szabályozásának kérdései lakossági fórumokon </a:t>
            </a:r>
            <a:r>
              <a:rPr lang="hu-HU" sz="2900" dirty="0" err="1"/>
              <a:t>dőlnek</a:t>
            </a:r>
            <a:r>
              <a:rPr lang="hu-HU" sz="2900" dirty="0"/>
              <a:t> el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149678" y="123600"/>
            <a:ext cx="9144000" cy="8152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600" b="1" dirty="0"/>
              <a:t>Külső szemmel nézve a helyzetet:</a:t>
            </a:r>
          </a:p>
        </p:txBody>
      </p:sp>
    </p:spTree>
    <p:extLst>
      <p:ext uri="{BB962C8B-B14F-4D97-AF65-F5344CB8AC3E}">
        <p14:creationId xmlns:p14="http://schemas.microsoft.com/office/powerpoint/2010/main" val="3820568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6" y="1755321"/>
            <a:ext cx="11560627" cy="4759780"/>
          </a:xfrm>
        </p:spPr>
        <p:txBody>
          <a:bodyPr>
            <a:normAutofit fontScale="90000"/>
          </a:bodyPr>
          <a:lstStyle/>
          <a:p>
            <a:pPr algn="l"/>
            <a:r>
              <a:rPr lang="hu-HU" sz="3200" dirty="0"/>
              <a:t>• Sebességcsökkentő küszöbök (fekvőrendőrök): relatív olcsó, nem elég radikális a kiépített változat. A valódi hatást gyakorló küszöbök drágák és nagyon sok kellene a területre</a:t>
            </a:r>
            <a:br>
              <a:rPr lang="hu-HU" sz="3200" dirty="0"/>
            </a:br>
            <a:r>
              <a:rPr lang="hu-HU" sz="3200" dirty="0"/>
              <a:t>• TEMPO 30 </a:t>
            </a:r>
            <a:r>
              <a:rPr lang="hu-HU" sz="3200" u="sng" dirty="0"/>
              <a:t>övezet</a:t>
            </a:r>
            <a:r>
              <a:rPr lang="hu-HU" sz="3200" dirty="0"/>
              <a:t>: átmenőforgalom nélküli területekre, jobbkezes utcákkal. Nagyon régi történet, nem a mai állapotokra és nem erre a területre van kitalálva</a:t>
            </a:r>
            <a:br>
              <a:rPr lang="hu-HU" sz="3200" dirty="0"/>
            </a:br>
            <a:r>
              <a:rPr lang="hu-HU" sz="3200" dirty="0"/>
              <a:t>• elsőbbségadás táblák: védett útvonalakat hoznak létre magasabb sebességgel. Rosszul kiválasztott helyszíneken hatásuk elkopik</a:t>
            </a:r>
            <a:br>
              <a:rPr lang="hu-HU" sz="3200" dirty="0"/>
            </a:br>
            <a:r>
              <a:rPr lang="hu-HU" sz="3200" dirty="0"/>
              <a:t>• egyirányúsítások: </a:t>
            </a:r>
            <a:r>
              <a:rPr lang="hu-HU" sz="3200" dirty="0" err="1"/>
              <a:t>forgalomlebonyolódási</a:t>
            </a:r>
            <a:r>
              <a:rPr lang="hu-HU" sz="3200" dirty="0"/>
              <a:t> alapon, sikeresnek tűnik. Az újabb </a:t>
            </a:r>
            <a:r>
              <a:rPr lang="hu-HU" sz="3200" dirty="0" err="1"/>
              <a:t>egyirányúsítási</a:t>
            </a:r>
            <a:r>
              <a:rPr lang="hu-HU" sz="3200" dirty="0"/>
              <a:t> szándékok az átmenő forgalom nagyságának csökkentését célozzák</a:t>
            </a:r>
            <a:endParaRPr lang="hu-HU" dirty="0"/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149678" y="123600"/>
            <a:ext cx="11560626" cy="14521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4200" b="1" dirty="0"/>
              <a:t>Az eddig használt megoldások korlátai:</a:t>
            </a:r>
          </a:p>
          <a:p>
            <a:pPr algn="l"/>
            <a:endParaRPr lang="hu-HU" sz="3600" b="1" dirty="0"/>
          </a:p>
          <a:p>
            <a:r>
              <a:rPr lang="hu-HU" sz="3500" u="sng" dirty="0"/>
              <a:t>Nincs működő eszközünk Magyarországon a (kis) sebességek betartatására</a:t>
            </a:r>
            <a:endParaRPr lang="hu-HU" sz="3500" b="1" u="sng" dirty="0"/>
          </a:p>
        </p:txBody>
      </p:sp>
    </p:spTree>
    <p:extLst>
      <p:ext uri="{BB962C8B-B14F-4D97-AF65-F5344CB8AC3E}">
        <p14:creationId xmlns:p14="http://schemas.microsoft.com/office/powerpoint/2010/main" val="156909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térkép látható&#10;&#10;Automatikusan generált leírás">
            <a:extLst>
              <a:ext uri="{FF2B5EF4-FFF2-40B4-BE49-F238E27FC236}">
                <a16:creationId xmlns:a16="http://schemas.microsoft.com/office/drawing/2014/main" id="{A82E1F0A-3D4F-94AF-726B-24F396B98C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113" y="0"/>
            <a:ext cx="9503887" cy="6858000"/>
          </a:xfrm>
          <a:prstGeom prst="rect">
            <a:avLst/>
          </a:prstGeom>
        </p:spPr>
      </p:pic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214992" y="66450"/>
            <a:ext cx="3556908" cy="79896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600" b="1" dirty="0"/>
              <a:t>PROBLÉMATÉRKÉP</a:t>
            </a:r>
          </a:p>
        </p:txBody>
      </p:sp>
    </p:spTree>
    <p:extLst>
      <p:ext uri="{BB962C8B-B14F-4D97-AF65-F5344CB8AC3E}">
        <p14:creationId xmlns:p14="http://schemas.microsoft.com/office/powerpoint/2010/main" val="4247030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5" y="775608"/>
            <a:ext cx="11560627" cy="1461408"/>
          </a:xfrm>
        </p:spPr>
        <p:txBody>
          <a:bodyPr>
            <a:normAutofit/>
          </a:bodyPr>
          <a:lstStyle/>
          <a:p>
            <a:pPr algn="l"/>
            <a:r>
              <a:rPr lang="hu-HU" sz="3200" dirty="0"/>
              <a:t>• </a:t>
            </a:r>
            <a:r>
              <a:rPr lang="hu-HU" sz="2900" dirty="0"/>
              <a:t>11-es forgalma és állapota nem fog javulni</a:t>
            </a:r>
            <a:br>
              <a:rPr lang="hu-HU" sz="2900" dirty="0"/>
            </a:br>
            <a:r>
              <a:rPr lang="hu-HU" sz="2900" dirty="0"/>
              <a:t>• az átmenőforgalom a területen meg fog maradni</a:t>
            </a:r>
            <a:br>
              <a:rPr lang="hu-HU" sz="2900" dirty="0"/>
            </a:br>
            <a:r>
              <a:rPr lang="hu-HU" sz="2900" dirty="0"/>
              <a:t>• ha nem lesz érdemi beavatkozás akkor a veszélyérzet is marad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315687" y="99108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A jövő: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1469A862-3D0D-9E9D-A469-977ECEA7AC7C}"/>
              </a:ext>
            </a:extLst>
          </p:cNvPr>
          <p:cNvSpPr txBox="1">
            <a:spLocks/>
          </p:cNvSpPr>
          <p:nvPr/>
        </p:nvSpPr>
        <p:spPr>
          <a:xfrm>
            <a:off x="315685" y="2416630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A jelen: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76491BC7-E198-69B1-5CD9-00891745678B}"/>
              </a:ext>
            </a:extLst>
          </p:cNvPr>
          <p:cNvSpPr txBox="1">
            <a:spLocks/>
          </p:cNvSpPr>
          <p:nvPr/>
        </p:nvSpPr>
        <p:spPr>
          <a:xfrm>
            <a:off x="315685" y="3004457"/>
            <a:ext cx="11560627" cy="32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200" dirty="0"/>
              <a:t>• </a:t>
            </a:r>
            <a:r>
              <a:rPr lang="hu-HU" sz="3100" dirty="0"/>
              <a:t>koncepcióhiány:</a:t>
            </a:r>
          </a:p>
          <a:p>
            <a:pPr algn="l"/>
            <a:r>
              <a:rPr lang="hu-HU" sz="3100" dirty="0"/>
              <a:t>	ez legalább három különböző terület</a:t>
            </a:r>
          </a:p>
          <a:p>
            <a:pPr algn="l"/>
            <a:r>
              <a:rPr lang="hu-HU" sz="3100" dirty="0"/>
              <a:t>	szerepek helyes leosztása</a:t>
            </a:r>
          </a:p>
          <a:p>
            <a:pPr algn="l"/>
            <a:r>
              <a:rPr lang="hu-HU" sz="3100" dirty="0"/>
              <a:t>	radikális lépések helye</a:t>
            </a:r>
            <a:br>
              <a:rPr lang="hu-HU" sz="3100" dirty="0"/>
            </a:br>
            <a:r>
              <a:rPr lang="hu-HU" sz="3100" dirty="0"/>
              <a:t>• adathiány</a:t>
            </a:r>
            <a:br>
              <a:rPr lang="hu-HU" sz="3100" dirty="0"/>
            </a:br>
            <a:r>
              <a:rPr lang="hu-HU" sz="3100" dirty="0"/>
              <a:t>• elérhető célok kitűzése hiányzik: MIRŐL ÉRDEMES BESZÉLGETNI?</a:t>
            </a:r>
          </a:p>
          <a:p>
            <a:pPr algn="l"/>
            <a:endParaRPr lang="hu-HU" sz="3100" dirty="0"/>
          </a:p>
          <a:p>
            <a:r>
              <a:rPr lang="hu-HU" sz="3900" b="1" dirty="0"/>
              <a:t>mit akar a közösség és mit visel el?</a:t>
            </a:r>
          </a:p>
        </p:txBody>
      </p:sp>
    </p:spTree>
    <p:extLst>
      <p:ext uri="{BB962C8B-B14F-4D97-AF65-F5344CB8AC3E}">
        <p14:creationId xmlns:p14="http://schemas.microsoft.com/office/powerpoint/2010/main" val="3498123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fa, kültéri, út látható&#10;&#10;Automatikusan generált leírás">
            <a:extLst>
              <a:ext uri="{FF2B5EF4-FFF2-40B4-BE49-F238E27FC236}">
                <a16:creationId xmlns:a16="http://schemas.microsoft.com/office/drawing/2014/main" id="{6E1220F1-83C4-79D8-BE75-4BF910149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85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5" y="775608"/>
            <a:ext cx="11560627" cy="1461408"/>
          </a:xfrm>
        </p:spPr>
        <p:txBody>
          <a:bodyPr>
            <a:normAutofit/>
          </a:bodyPr>
          <a:lstStyle/>
          <a:p>
            <a:pPr algn="l"/>
            <a:r>
              <a:rPr lang="hu-HU" sz="3200" dirty="0"/>
              <a:t>• </a:t>
            </a:r>
            <a:r>
              <a:rPr lang="hu-HU" sz="2900" dirty="0"/>
              <a:t>11-es forgalma és állapota nem fog javulni</a:t>
            </a:r>
            <a:br>
              <a:rPr lang="hu-HU" sz="2900" dirty="0"/>
            </a:br>
            <a:r>
              <a:rPr lang="hu-HU" sz="2900" dirty="0"/>
              <a:t>• az átmenőforgalom a területen meg fog maradni</a:t>
            </a:r>
            <a:br>
              <a:rPr lang="hu-HU" sz="2900" dirty="0"/>
            </a:br>
            <a:r>
              <a:rPr lang="hu-HU" sz="2900" dirty="0"/>
              <a:t>• ha nem lesz érdemi beavatkozás akkor a veszélyérzet is marad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315687" y="99108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A jövő: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1469A862-3D0D-9E9D-A469-977ECEA7AC7C}"/>
              </a:ext>
            </a:extLst>
          </p:cNvPr>
          <p:cNvSpPr txBox="1">
            <a:spLocks/>
          </p:cNvSpPr>
          <p:nvPr/>
        </p:nvSpPr>
        <p:spPr>
          <a:xfrm>
            <a:off x="315685" y="2416630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A jelen: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76491BC7-E198-69B1-5CD9-00891745678B}"/>
              </a:ext>
            </a:extLst>
          </p:cNvPr>
          <p:cNvSpPr txBox="1">
            <a:spLocks/>
          </p:cNvSpPr>
          <p:nvPr/>
        </p:nvSpPr>
        <p:spPr>
          <a:xfrm>
            <a:off x="315685" y="3182937"/>
            <a:ext cx="11560627" cy="269535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200" dirty="0"/>
              <a:t>• </a:t>
            </a:r>
            <a:r>
              <a:rPr lang="hu-HU" sz="3100" dirty="0"/>
              <a:t>koncepcióhiány:</a:t>
            </a:r>
          </a:p>
          <a:p>
            <a:pPr algn="l"/>
            <a:r>
              <a:rPr lang="hu-HU" sz="3100" dirty="0"/>
              <a:t>	ez legalább három különböző terület</a:t>
            </a:r>
          </a:p>
          <a:p>
            <a:pPr algn="l"/>
            <a:r>
              <a:rPr lang="hu-HU" sz="3100" dirty="0"/>
              <a:t>	egyben kell kezelni az összetartozó területeket</a:t>
            </a:r>
          </a:p>
          <a:p>
            <a:pPr algn="l"/>
            <a:r>
              <a:rPr lang="hu-HU" sz="3100" dirty="0"/>
              <a:t>	</a:t>
            </a:r>
            <a:r>
              <a:rPr lang="hu-HU" sz="3100" b="1" dirty="0"/>
              <a:t>mit akar a közösség és mit visel el?</a:t>
            </a:r>
          </a:p>
          <a:p>
            <a:pPr algn="l"/>
            <a:r>
              <a:rPr lang="hu-HU" sz="3100" dirty="0"/>
              <a:t>	szerepek helyes leosztása</a:t>
            </a:r>
          </a:p>
          <a:p>
            <a:pPr algn="l"/>
            <a:r>
              <a:rPr lang="hu-HU" sz="3100" dirty="0"/>
              <a:t>	radikális lépések helye</a:t>
            </a:r>
            <a:br>
              <a:rPr lang="hu-HU" sz="3100" dirty="0"/>
            </a:br>
            <a:r>
              <a:rPr lang="hu-HU" sz="3100" dirty="0"/>
              <a:t>• adathiány</a:t>
            </a:r>
            <a:br>
              <a:rPr lang="hu-HU" sz="3100" dirty="0"/>
            </a:br>
            <a:r>
              <a:rPr lang="hu-HU" sz="3100" dirty="0"/>
              <a:t>• elérhető célok kitűzése hiányzik: MIRŐL ÉRDEMES BESZÉLGETNI?</a:t>
            </a:r>
          </a:p>
        </p:txBody>
      </p:sp>
    </p:spTree>
    <p:extLst>
      <p:ext uri="{BB962C8B-B14F-4D97-AF65-F5344CB8AC3E}">
        <p14:creationId xmlns:p14="http://schemas.microsoft.com/office/powerpoint/2010/main" val="913625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0C9844-D8AE-DD8A-A394-C817ADA21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5686" y="3837214"/>
            <a:ext cx="11560627" cy="1551215"/>
          </a:xfrm>
        </p:spPr>
        <p:txBody>
          <a:bodyPr>
            <a:noAutofit/>
          </a:bodyPr>
          <a:lstStyle/>
          <a:p>
            <a:pPr algn="l"/>
            <a:r>
              <a:rPr lang="hu-HU" sz="2900" dirty="0"/>
              <a:t>• a problémákról</a:t>
            </a:r>
            <a:br>
              <a:rPr lang="hu-HU" sz="2900" dirty="0"/>
            </a:br>
            <a:r>
              <a:rPr lang="hu-HU" sz="2900" dirty="0"/>
              <a:t>• a problémák okozta félelmekről, érzésekről</a:t>
            </a:r>
            <a:br>
              <a:rPr lang="hu-HU" sz="2900" dirty="0"/>
            </a:br>
            <a:r>
              <a:rPr lang="hu-HU" sz="2900" dirty="0"/>
              <a:t>• a jelenlegi rendszer előnyeiről</a:t>
            </a:r>
            <a:br>
              <a:rPr lang="hu-HU" sz="2900" dirty="0"/>
            </a:br>
            <a:r>
              <a:rPr lang="hu-HU" sz="2900" dirty="0"/>
              <a:t>• a folyamatról, ami megoldást hozhat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70D0D48E-FA25-FD41-3F43-EB88FA7601A1}"/>
              </a:ext>
            </a:extLst>
          </p:cNvPr>
          <p:cNvSpPr txBox="1">
            <a:spLocks/>
          </p:cNvSpPr>
          <p:nvPr/>
        </p:nvSpPr>
        <p:spPr>
          <a:xfrm>
            <a:off x="250371" y="2896793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MIRŐL ÉRDEMES BESZÉLGETNI?</a:t>
            </a:r>
          </a:p>
        </p:txBody>
      </p:sp>
      <p:sp>
        <p:nvSpPr>
          <p:cNvPr id="3" name="Cím 1">
            <a:extLst>
              <a:ext uri="{FF2B5EF4-FFF2-40B4-BE49-F238E27FC236}">
                <a16:creationId xmlns:a16="http://schemas.microsoft.com/office/drawing/2014/main" id="{1469A862-3D0D-9E9D-A469-977ECEA7AC7C}"/>
              </a:ext>
            </a:extLst>
          </p:cNvPr>
          <p:cNvSpPr txBox="1">
            <a:spLocks/>
          </p:cNvSpPr>
          <p:nvPr/>
        </p:nvSpPr>
        <p:spPr>
          <a:xfrm>
            <a:off x="250371" y="130977"/>
            <a:ext cx="11560626" cy="6765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500" b="1" dirty="0"/>
              <a:t>MIRŐL NEM ÉRDEMES BESZÉLGETNI?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76491BC7-E198-69B1-5CD9-00891745678B}"/>
              </a:ext>
            </a:extLst>
          </p:cNvPr>
          <p:cNvSpPr txBox="1">
            <a:spLocks/>
          </p:cNvSpPr>
          <p:nvPr/>
        </p:nvSpPr>
        <p:spPr>
          <a:xfrm>
            <a:off x="250371" y="700996"/>
            <a:ext cx="11560627" cy="171563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u-HU" sz="3200" dirty="0"/>
              <a:t>• </a:t>
            </a:r>
            <a:r>
              <a:rPr lang="hu-HU" sz="2900" dirty="0"/>
              <a:t>a mai, rossz rendszer foltozgatásáról</a:t>
            </a:r>
          </a:p>
          <a:p>
            <a:pPr algn="l"/>
            <a:r>
              <a:rPr lang="hu-HU" sz="2900" dirty="0"/>
              <a:t>• a forgalomtechnikai részletekről</a:t>
            </a:r>
            <a:br>
              <a:rPr lang="hu-HU" sz="2900" dirty="0"/>
            </a:br>
            <a:r>
              <a:rPr lang="hu-HU" sz="2900" dirty="0"/>
              <a:t>• a Szentendrén kívül eső lehetőségekről</a:t>
            </a:r>
          </a:p>
          <a:p>
            <a:pPr algn="l"/>
            <a:r>
              <a:rPr lang="hu-HU" sz="2900" dirty="0"/>
              <a:t>• a Vasúti Villasor-Pomázi úton kívüli területek problémáiról</a:t>
            </a:r>
          </a:p>
        </p:txBody>
      </p:sp>
    </p:spTree>
    <p:extLst>
      <p:ext uri="{BB962C8B-B14F-4D97-AF65-F5344CB8AC3E}">
        <p14:creationId xmlns:p14="http://schemas.microsoft.com/office/powerpoint/2010/main" val="4023298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>
            <a:extLst>
              <a:ext uri="{FF2B5EF4-FFF2-40B4-BE49-F238E27FC236}">
                <a16:creationId xmlns:a16="http://schemas.microsoft.com/office/drawing/2014/main" id="{5A20CCEB-A6E4-DE1D-E3D4-9564FC5A3F91}"/>
              </a:ext>
            </a:extLst>
          </p:cNvPr>
          <p:cNvSpPr txBox="1">
            <a:spLocks/>
          </p:cNvSpPr>
          <p:nvPr/>
        </p:nvSpPr>
        <p:spPr>
          <a:xfrm>
            <a:off x="3573239" y="2588081"/>
            <a:ext cx="8504461" cy="661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500" b="1" dirty="0"/>
              <a:t>Mit akar a közösség és mit visel el?</a:t>
            </a:r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ADB3B9C6-DE65-D624-F54B-62F105487227}"/>
              </a:ext>
            </a:extLst>
          </p:cNvPr>
          <p:cNvSpPr txBox="1">
            <a:spLocks/>
          </p:cNvSpPr>
          <p:nvPr/>
        </p:nvSpPr>
        <p:spPr>
          <a:xfrm>
            <a:off x="198665" y="783773"/>
            <a:ext cx="5897335" cy="7701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500" b="1" dirty="0"/>
              <a:t>Elérhető célok kitűzése</a:t>
            </a:r>
          </a:p>
        </p:txBody>
      </p:sp>
      <p:sp>
        <p:nvSpPr>
          <p:cNvPr id="10" name="Cím 1">
            <a:extLst>
              <a:ext uri="{FF2B5EF4-FFF2-40B4-BE49-F238E27FC236}">
                <a16:creationId xmlns:a16="http://schemas.microsoft.com/office/drawing/2014/main" id="{C64581FE-7B69-98F6-C92D-7C8D6D221051}"/>
              </a:ext>
            </a:extLst>
          </p:cNvPr>
          <p:cNvSpPr txBox="1">
            <a:spLocks/>
          </p:cNvSpPr>
          <p:nvPr/>
        </p:nvSpPr>
        <p:spPr>
          <a:xfrm>
            <a:off x="198665" y="4269919"/>
            <a:ext cx="5597978" cy="2188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2900" dirty="0"/>
              <a:t>Köszönöm hogy velem tartottak!</a:t>
            </a:r>
          </a:p>
          <a:p>
            <a:endParaRPr lang="hu-HU" sz="2900" dirty="0"/>
          </a:p>
          <a:p>
            <a:r>
              <a:rPr lang="hu-HU" sz="2900" dirty="0"/>
              <a:t>Dr. Szele András</a:t>
            </a:r>
          </a:p>
          <a:p>
            <a:r>
              <a:rPr lang="hu-HU" sz="2900" dirty="0"/>
              <a:t>30/152-67-66</a:t>
            </a:r>
          </a:p>
          <a:p>
            <a:r>
              <a:rPr lang="hu-HU" sz="2900" dirty="0"/>
              <a:t>szele@mobilissimus.hu</a:t>
            </a:r>
          </a:p>
        </p:txBody>
      </p:sp>
    </p:spTree>
    <p:extLst>
      <p:ext uri="{BB962C8B-B14F-4D97-AF65-F5344CB8AC3E}">
        <p14:creationId xmlns:p14="http://schemas.microsoft.com/office/powerpoint/2010/main" val="4011954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479</Words>
  <Application>Microsoft Office PowerPoint</Application>
  <PresentationFormat>Szélesvásznú</PresentationFormat>
  <Paragraphs>44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SZENTENDRE, A VASÚTI VILLASOR FELETTI TERÜLET KÖZLEKEDÉSI HELYZETE</vt:lpstr>
      <vt:lpstr>• Régóta tartó, sikertelen megoldáskeresés, sok próbálkozás • a mai rendszer sok kompromisszummal ugyan, de működik • konszenzus van a problémákról:  nagy az átmenőforgalom  magasak a sebességek  veszélyérzet • a megoldásról nincs konszenzus • a lakosság és az önkormányzat is keveset tud a használt és a használni kívánt forgalomtechnikai eszközök hatásairól • nem tisztázott, hogy ez egy hosszú, nehéz folyamat, a könnyű megoldások rabjai vagyunk • a forgalom szabályozásának kérdései lakossági fórumokon dőlnek el</vt:lpstr>
      <vt:lpstr>• Sebességcsökkentő küszöbök (fekvőrendőrök): relatív olcsó, nem elég radikális a kiépített változat. A valódi hatást gyakorló küszöbök drágák és nagyon sok kellene a területre • TEMPO 30 övezet: átmenőforgalom nélküli területekre, jobbkezes utcákkal. Nagyon régi történet, nem a mai állapotokra és nem erre a területre van kitalálva • elsőbbségadás táblák: védett útvonalakat hoznak létre magasabb sebességgel. Rosszul kiválasztott helyszíneken hatásuk elkopik • egyirányúsítások: forgalomlebonyolódási alapon, sikeresnek tűnik. Az újabb egyirányúsítási szándékok az átmenő forgalom nagyságának csökkentését célozzák</vt:lpstr>
      <vt:lpstr>PowerPoint-bemutató</vt:lpstr>
      <vt:lpstr>• 11-es forgalma és állapota nem fog javulni • az átmenőforgalom a területen meg fog maradni • ha nem lesz érdemi beavatkozás akkor a veszélyérzet is marad</vt:lpstr>
      <vt:lpstr>PowerPoint-bemutató</vt:lpstr>
      <vt:lpstr>• 11-es forgalma és állapota nem fog javulni • az átmenőforgalom a területen meg fog maradni • ha nem lesz érdemi beavatkozás akkor a veszélyérzet is marad</vt:lpstr>
      <vt:lpstr>• a problémákról • a problémák okozta félelmekről, érzésekről • a jelenlegi rendszer előnyeiről • a folyamatról, ami megoldást hozhat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SZENTENDRE, A VASÚTI VILLASOR FELETTI TERÜLET KÖZLEKEDÉSI HELYZETE</dc:title>
  <dc:creator>András Szele</dc:creator>
  <cp:lastModifiedBy>András Szele</cp:lastModifiedBy>
  <cp:revision>7</cp:revision>
  <dcterms:created xsi:type="dcterms:W3CDTF">2022-10-05T05:13:17Z</dcterms:created>
  <dcterms:modified xsi:type="dcterms:W3CDTF">2022-10-05T09:18:40Z</dcterms:modified>
</cp:coreProperties>
</file>